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9" r:id="rId4"/>
    <p:sldId id="274" r:id="rId5"/>
    <p:sldId id="268" r:id="rId6"/>
    <p:sldId id="288" r:id="rId7"/>
    <p:sldId id="301" r:id="rId8"/>
    <p:sldId id="281" r:id="rId9"/>
    <p:sldId id="291" r:id="rId10"/>
    <p:sldId id="279" r:id="rId11"/>
    <p:sldId id="283" r:id="rId12"/>
    <p:sldId id="284" r:id="rId13"/>
    <p:sldId id="285" r:id="rId14"/>
    <p:sldId id="263" r:id="rId15"/>
    <p:sldId id="290" r:id="rId16"/>
    <p:sldId id="302" r:id="rId17"/>
    <p:sldId id="303" r:id="rId18"/>
    <p:sldId id="304" r:id="rId19"/>
    <p:sldId id="286" r:id="rId20"/>
    <p:sldId id="294" r:id="rId21"/>
    <p:sldId id="295" r:id="rId22"/>
    <p:sldId id="296" r:id="rId23"/>
    <p:sldId id="271" r:id="rId24"/>
    <p:sldId id="287" r:id="rId25"/>
    <p:sldId id="297" r:id="rId26"/>
    <p:sldId id="298" r:id="rId27"/>
    <p:sldId id="293" r:id="rId28"/>
    <p:sldId id="299" r:id="rId29"/>
    <p:sldId id="300" r:id="rId30"/>
    <p:sldId id="292" r:id="rId31"/>
    <p:sldId id="267" r:id="rId32"/>
    <p:sldId id="280" r:id="rId33"/>
    <p:sldId id="275" r:id="rId34"/>
    <p:sldId id="259" r:id="rId35"/>
    <p:sldId id="269" r:id="rId36"/>
    <p:sldId id="270" r:id="rId37"/>
    <p:sldId id="272" r:id="rId38"/>
    <p:sldId id="27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749ED1"/>
    <a:srgbClr val="F9FCFE"/>
    <a:srgbClr val="FFFFFF"/>
    <a:srgbClr val="F2F0F0"/>
    <a:srgbClr val="FFD579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1"/>
    <p:restoredTop sz="94674"/>
  </p:normalViewPr>
  <p:slideViewPr>
    <p:cSldViewPr snapToGrid="0" snapToObjects="1">
      <p:cViewPr>
        <p:scale>
          <a:sx n="125" d="100"/>
          <a:sy n="125" d="100"/>
        </p:scale>
        <p:origin x="7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6.06204.pdf" TargetMode="External"/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603.08695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D6E0F2E-DA56-D046-8744-D505A09F70AB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3FAAAA-C5B9-2A4A-AE25-347F1B17A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124E91-AC21-4848-BC80-8BD4A7A22DFA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D58CA4-3583-544B-A162-F2848EEC8AD7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DCC95-DB55-E645-BFDD-A5E4583A83C9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767AE4-5C77-4E4C-B775-923A12DEE7A1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0978DE-B08A-C745-804B-26D3C603CCA2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12AFFA2-2D78-7B47-8027-48CB60449B02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3E35B56-9032-5E4E-A204-D3ACB84506F8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47788"/>
            <a:ext cx="9913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Various aspect ratios and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741388" y="2893410"/>
            <a:ext cx="0" cy="12066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6E5FEC8-002F-2343-A656-11A415082839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5B9B80-EA8C-7340-A0F1-6D424EB55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EA1C74-3BBB-794C-A6D9-3967D9C9AAC1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0B3B5F-9DE9-C44F-93A6-8EDDFA39DFBF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E3D8FA-1472-C940-83F4-4A73B9AE8857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E67D07-5506-5944-B9B0-A084DE9381D6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8C8EDE-55C5-4E41-B944-7ED67AFFF240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4EDF4AA-3DCD-7146-B3E4-309EE4519093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6D5500B-6C5F-9541-9808-DCAFEFA5AB8C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2102011" y="4920396"/>
            <a:ext cx="487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Each proposed region is scored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976893" y="4097244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>
            <a:cxnSpLocks/>
          </p:cNvCxnSpPr>
          <p:nvPr/>
        </p:nvCxnSpPr>
        <p:spPr>
          <a:xfrm flipV="1">
            <a:off x="8841818" y="3595786"/>
            <a:ext cx="316669" cy="462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448595" y="3286600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BDFA45F-15A7-3849-97E3-075F3FDA0F45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C4901B-1AB4-7645-B54F-23F01B2FB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E69E38-1661-6546-A102-ACFAADCEE27B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D8767A-6E8E-9546-A2CE-EB14C90C62C0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48AF51-F387-B540-BAFD-225E84F30574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B6315E-A0F1-644D-BBB2-80D47980B7B7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EF8819-751F-C549-82E4-52DFC2F8DD9C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F20363A-C00D-D644-92DC-ED252CECB1B5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88BCCB8-E17F-2B40-9D71-88ECB43E3EAD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680093" y="4747393"/>
            <a:ext cx="5673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Selected regions aligned to same size before feeding into final layer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756958" y="3218510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668E17-41D9-F747-B569-BF9F5FB0C42B}"/>
              </a:ext>
            </a:extLst>
          </p:cNvPr>
          <p:cNvSpPr txBox="1"/>
          <p:nvPr/>
        </p:nvSpPr>
        <p:spPr>
          <a:xfrm>
            <a:off x="3753293" y="4518837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EBCAD88-455F-DE43-B9ED-1FFBC7B9427B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3601A2-2A0A-594D-AA26-1A46CE98E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7CCDAF-2A95-EF4D-B9AB-D86B025ED4AB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D5FD4C-3EF1-B74A-91B5-9EC40FFD3CA5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F2D130-D625-964A-813A-DC46272E8C4E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3E730B-5D49-2248-93F4-F139AF216D80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92D301-57DA-174C-92C4-0A4A39DFB786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0D94F69-6615-5843-8EFD-7149CCBDAE6D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8578CAB-1744-2F49-ABF2-29654BEAA864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477345"/>
            <a:ext cx="74104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Top scoring regions sent to: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object detection branch (Faster R-CNN)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segmentation branch (Mask R-CNN).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 network outputs (class, box, mask)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Segmentation processed in parallel to 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907158" y="1342275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45k images and 300k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Matterport Mask RCNN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1152395" y="1511033"/>
            <a:ext cx="9683138" cy="1319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Mask-RCNN Matterport implementation 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https://github.com/matterport/Mask_RCNN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Dataset structure in which to import the Kaggle data</a:t>
            </a:r>
          </a:p>
          <a:p>
            <a:pPr marL="285750" indent="-1619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class used for image handling and training in Keras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5C23D4-3534-F545-9B33-7A118A6E3409}"/>
              </a:ext>
            </a:extLst>
          </p:cNvPr>
          <p:cNvGrpSpPr/>
          <p:nvPr/>
        </p:nvGrpSpPr>
        <p:grpSpPr>
          <a:xfrm>
            <a:off x="1152395" y="3047327"/>
            <a:ext cx="9683138" cy="2451600"/>
            <a:chOff x="1152395" y="3047327"/>
            <a:chExt cx="9683138" cy="24516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B91F9D2-729A-CC49-A489-4C8EDA44D40C}"/>
                </a:ext>
              </a:extLst>
            </p:cNvPr>
            <p:cNvSpPr/>
            <p:nvPr/>
          </p:nvSpPr>
          <p:spPr>
            <a:xfrm>
              <a:off x="1152395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Kaggle Data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9F3FC0-D3C4-114C-A3F9-34C3653CF106}"/>
                </a:ext>
              </a:extLst>
            </p:cNvPr>
            <p:cNvSpPr/>
            <p:nvPr/>
          </p:nvSpPr>
          <p:spPr>
            <a:xfrm>
              <a:off x="1378385" y="3509147"/>
              <a:ext cx="2279216" cy="51356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5D7862-A9C4-D643-9340-E46009991438}"/>
                </a:ext>
              </a:extLst>
            </p:cNvPr>
            <p:cNvSpPr/>
            <p:nvPr/>
          </p:nvSpPr>
          <p:spPr>
            <a:xfrm>
              <a:off x="1378385" y="4197508"/>
              <a:ext cx="2279216" cy="51356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CSV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B80B3A-8BBC-924E-A59B-CE7621396DB3}"/>
                </a:ext>
              </a:extLst>
            </p:cNvPr>
            <p:cNvSpPr/>
            <p:nvPr/>
          </p:nvSpPr>
          <p:spPr>
            <a:xfrm>
              <a:off x="1378385" y="4885869"/>
              <a:ext cx="2279216" cy="513567"/>
            </a:xfrm>
            <a:prstGeom prst="rect">
              <a:avLst/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Classes CSV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D7A7ED-16C0-9B42-BA08-CFF8374E4199}"/>
                </a:ext>
              </a:extLst>
            </p:cNvPr>
            <p:cNvSpPr/>
            <p:nvPr/>
          </p:nvSpPr>
          <p:spPr>
            <a:xfrm>
              <a:off x="4565737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Matterport Mask-RCNN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8D5B8B-0E1D-774F-85DD-AA25FE23DCD5}"/>
                </a:ext>
              </a:extLst>
            </p:cNvPr>
            <p:cNvSpPr/>
            <p:nvPr/>
          </p:nvSpPr>
          <p:spPr>
            <a:xfrm>
              <a:off x="4854356" y="4074862"/>
              <a:ext cx="2279216" cy="513567"/>
            </a:xfrm>
            <a:prstGeom prst="rect">
              <a:avLst/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DataSet</a:t>
              </a:r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F147CA-BB79-E848-A6CD-59429B91F91D}"/>
                </a:ext>
              </a:extLst>
            </p:cNvPr>
            <p:cNvCxnSpPr/>
            <p:nvPr/>
          </p:nvCxnSpPr>
          <p:spPr>
            <a:xfrm>
              <a:off x="3880198" y="3755262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A90887-5CD0-FB46-A2F9-EFE49F49D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198" y="4419356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D30D68-D3FB-6D48-9028-2B6F2DA98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2652" y="4335520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2A6C58-1D80-CD44-AA28-A73CEC51D443}"/>
                </a:ext>
              </a:extLst>
            </p:cNvPr>
            <p:cNvSpPr/>
            <p:nvPr/>
          </p:nvSpPr>
          <p:spPr>
            <a:xfrm>
              <a:off x="7979078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Keras/</a:t>
              </a:r>
              <a:r>
                <a:rPr lang="en-US" dirty="0" err="1"/>
                <a:t>Tensorflow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9C0DE1-463F-F442-A357-482CD693FE49}"/>
                </a:ext>
              </a:extLst>
            </p:cNvPr>
            <p:cNvSpPr/>
            <p:nvPr/>
          </p:nvSpPr>
          <p:spPr>
            <a:xfrm>
              <a:off x="8267697" y="4060185"/>
              <a:ext cx="2279216" cy="513567"/>
            </a:xfrm>
            <a:prstGeom prst="rect">
              <a:avLst/>
            </a:prstGeom>
            <a:solidFill>
              <a:srgbClr val="FF7E7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B13DFC-7103-4C46-901E-93FFD2BBF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9942" y="4331645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94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3744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Kaggle Data</a:t>
            </a:r>
          </a:p>
          <a:p>
            <a:r>
              <a:rPr lang="en-US" sz="1600" dirty="0">
                <a:solidFill>
                  <a:schemeClr val="bg1"/>
                </a:solidFill>
              </a:rPr>
              <a:t>2019 Fashion Kaggle Competition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ECA16-2C11-B44D-82B5-9F2B562FBD63}"/>
              </a:ext>
            </a:extLst>
          </p:cNvPr>
          <p:cNvGrpSpPr/>
          <p:nvPr/>
        </p:nvGrpSpPr>
        <p:grpSpPr>
          <a:xfrm>
            <a:off x="4585435" y="618123"/>
            <a:ext cx="7004678" cy="1504443"/>
            <a:chOff x="1152395" y="3047327"/>
            <a:chExt cx="9683138" cy="2451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0882DE-6D5F-3D4B-AE93-402B4B40E7A3}"/>
                </a:ext>
              </a:extLst>
            </p:cNvPr>
            <p:cNvSpPr/>
            <p:nvPr/>
          </p:nvSpPr>
          <p:spPr>
            <a:xfrm>
              <a:off x="1152395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Kaggle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BCB6AE-29A9-7643-9A89-1CA8EDFC7843}"/>
                </a:ext>
              </a:extLst>
            </p:cNvPr>
            <p:cNvSpPr/>
            <p:nvPr/>
          </p:nvSpPr>
          <p:spPr>
            <a:xfrm>
              <a:off x="1378385" y="3509147"/>
              <a:ext cx="2279216" cy="51356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38173E-23B5-484B-994E-8023F4DEF00A}"/>
                </a:ext>
              </a:extLst>
            </p:cNvPr>
            <p:cNvSpPr/>
            <p:nvPr/>
          </p:nvSpPr>
          <p:spPr>
            <a:xfrm>
              <a:off x="1378385" y="4197508"/>
              <a:ext cx="2279216" cy="51356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 CSV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3C5ACC-7A63-4949-8757-1EF247B942DC}"/>
                </a:ext>
              </a:extLst>
            </p:cNvPr>
            <p:cNvSpPr/>
            <p:nvPr/>
          </p:nvSpPr>
          <p:spPr>
            <a:xfrm>
              <a:off x="1378385" y="4885869"/>
              <a:ext cx="2279216" cy="513567"/>
            </a:xfrm>
            <a:prstGeom prst="rect">
              <a:avLst/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Classes CSV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B6F7C7-6FF5-A646-8BAB-FD461BA4A4B2}"/>
                </a:ext>
              </a:extLst>
            </p:cNvPr>
            <p:cNvSpPr/>
            <p:nvPr/>
          </p:nvSpPr>
          <p:spPr>
            <a:xfrm>
              <a:off x="4565737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Matterport Mask-RCNN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A548AF-A5EC-7C49-8074-5DC47D7BCEC5}"/>
                </a:ext>
              </a:extLst>
            </p:cNvPr>
            <p:cNvSpPr/>
            <p:nvPr/>
          </p:nvSpPr>
          <p:spPr>
            <a:xfrm>
              <a:off x="4854356" y="4074862"/>
              <a:ext cx="2279216" cy="513567"/>
            </a:xfrm>
            <a:prstGeom prst="rect">
              <a:avLst/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DataSet</a:t>
              </a:r>
              <a:endParaRPr lang="en-US" sz="12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EBC1CD7-6E60-E142-85F1-1D3192E36D52}"/>
                </a:ext>
              </a:extLst>
            </p:cNvPr>
            <p:cNvCxnSpPr/>
            <p:nvPr/>
          </p:nvCxnSpPr>
          <p:spPr>
            <a:xfrm>
              <a:off x="3880198" y="3755262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1D00935-CE15-6D41-8E75-4B986953A7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198" y="4419356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EC3098-6BFE-AA41-A4DB-15826408C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2652" y="4335520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77D8B2-7487-2947-A6E9-3C82191CCDB8}"/>
                </a:ext>
              </a:extLst>
            </p:cNvPr>
            <p:cNvSpPr/>
            <p:nvPr/>
          </p:nvSpPr>
          <p:spPr>
            <a:xfrm>
              <a:off x="7979078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Keras/</a:t>
              </a:r>
              <a:r>
                <a:rPr lang="en-US" sz="1200" dirty="0" err="1"/>
                <a:t>Tensorflow</a:t>
              </a:r>
              <a:endParaRPr lang="en-US" sz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BB36D2-EF4E-4A44-AA7B-46D0AA0EFBF1}"/>
                </a:ext>
              </a:extLst>
            </p:cNvPr>
            <p:cNvSpPr/>
            <p:nvPr/>
          </p:nvSpPr>
          <p:spPr>
            <a:xfrm>
              <a:off x="8267697" y="4060185"/>
              <a:ext cx="2279216" cy="513567"/>
            </a:xfrm>
            <a:prstGeom prst="rect">
              <a:avLst/>
            </a:prstGeom>
            <a:solidFill>
              <a:srgbClr val="FF7E7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D70D2E-F2B9-3D43-BA9D-7E640DF9E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9942" y="4331645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CE4058-AA18-7D45-B017-819E4FDF0752}"/>
              </a:ext>
            </a:extLst>
          </p:cNvPr>
          <p:cNvSpPr txBox="1"/>
          <p:nvPr/>
        </p:nvSpPr>
        <p:spPr>
          <a:xfrm>
            <a:off x="1256335" y="177132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highlight>
                  <a:srgbClr val="FFFF00"/>
                </a:highlight>
              </a:rPr>
              <a:t>EDA-like info</a:t>
            </a:r>
          </a:p>
        </p:txBody>
      </p:sp>
    </p:spTree>
    <p:extLst>
      <p:ext uri="{BB962C8B-B14F-4D97-AF65-F5344CB8AC3E}">
        <p14:creationId xmlns:p14="http://schemas.microsoft.com/office/powerpoint/2010/main" val="49779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571742" y="549397"/>
            <a:ext cx="294183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</a:t>
            </a:r>
          </a:p>
          <a:p>
            <a:r>
              <a:rPr lang="en-US" sz="2800" b="1" dirty="0">
                <a:solidFill>
                  <a:schemeClr val="bg2"/>
                </a:solidFill>
              </a:rPr>
              <a:t>Implementation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Matterport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4A598E-D3B5-6C4B-A855-120F6B24CEAF}"/>
              </a:ext>
            </a:extLst>
          </p:cNvPr>
          <p:cNvGrpSpPr/>
          <p:nvPr/>
        </p:nvGrpSpPr>
        <p:grpSpPr>
          <a:xfrm>
            <a:off x="4585435" y="618123"/>
            <a:ext cx="7004678" cy="1504443"/>
            <a:chOff x="1152395" y="3047327"/>
            <a:chExt cx="9683138" cy="2451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ED1D03-0BC5-714A-927E-84E8E3E23D74}"/>
                </a:ext>
              </a:extLst>
            </p:cNvPr>
            <p:cNvSpPr/>
            <p:nvPr/>
          </p:nvSpPr>
          <p:spPr>
            <a:xfrm>
              <a:off x="1152395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Kaggle Data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CA80D9-4728-784A-9078-1AAD33E16E3A}"/>
                </a:ext>
              </a:extLst>
            </p:cNvPr>
            <p:cNvSpPr/>
            <p:nvPr/>
          </p:nvSpPr>
          <p:spPr>
            <a:xfrm>
              <a:off x="1378385" y="3509147"/>
              <a:ext cx="2279216" cy="51356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AF6F68-6145-714E-9C45-5994466D74AF}"/>
                </a:ext>
              </a:extLst>
            </p:cNvPr>
            <p:cNvSpPr/>
            <p:nvPr/>
          </p:nvSpPr>
          <p:spPr>
            <a:xfrm>
              <a:off x="1378385" y="4197508"/>
              <a:ext cx="2279216" cy="51356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 CSV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3262E-A577-2543-B2E5-58B1B91D0CFC}"/>
                </a:ext>
              </a:extLst>
            </p:cNvPr>
            <p:cNvSpPr/>
            <p:nvPr/>
          </p:nvSpPr>
          <p:spPr>
            <a:xfrm>
              <a:off x="1378385" y="4885869"/>
              <a:ext cx="2279216" cy="513567"/>
            </a:xfrm>
            <a:prstGeom prst="rect">
              <a:avLst/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Classes CSV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28AC2C-B9B0-8149-89C5-F8CFF2A6CF76}"/>
                </a:ext>
              </a:extLst>
            </p:cNvPr>
            <p:cNvSpPr/>
            <p:nvPr/>
          </p:nvSpPr>
          <p:spPr>
            <a:xfrm>
              <a:off x="4565737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Matterport Mask-RCNN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A40761-0BB9-764A-9E7D-56A62F5F45C0}"/>
                </a:ext>
              </a:extLst>
            </p:cNvPr>
            <p:cNvSpPr/>
            <p:nvPr/>
          </p:nvSpPr>
          <p:spPr>
            <a:xfrm>
              <a:off x="4854356" y="4074862"/>
              <a:ext cx="2279216" cy="513567"/>
            </a:xfrm>
            <a:prstGeom prst="rect">
              <a:avLst/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DataSet</a:t>
              </a:r>
              <a:endParaRPr lang="en-US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69FD9E-E75D-2F42-9431-7CAE922C0B00}"/>
                </a:ext>
              </a:extLst>
            </p:cNvPr>
            <p:cNvCxnSpPr/>
            <p:nvPr/>
          </p:nvCxnSpPr>
          <p:spPr>
            <a:xfrm>
              <a:off x="3880198" y="3755262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A399816-8976-1948-9C5E-D69EE6D29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198" y="4419356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763A3A-464A-7547-BE86-C71A83C109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2652" y="4335520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546C63-9F16-A84C-B031-28D7D711048A}"/>
                </a:ext>
              </a:extLst>
            </p:cNvPr>
            <p:cNvSpPr/>
            <p:nvPr/>
          </p:nvSpPr>
          <p:spPr>
            <a:xfrm>
              <a:off x="7979078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Keras/</a:t>
              </a:r>
              <a:r>
                <a:rPr lang="en-US" sz="1200" dirty="0" err="1"/>
                <a:t>Tensorflow</a:t>
              </a:r>
              <a:endParaRPr lang="en-US" sz="12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DBF37A-D563-8241-8504-97A513E91C5A}"/>
                </a:ext>
              </a:extLst>
            </p:cNvPr>
            <p:cNvSpPr/>
            <p:nvPr/>
          </p:nvSpPr>
          <p:spPr>
            <a:xfrm>
              <a:off x="8267697" y="4060185"/>
              <a:ext cx="2279216" cy="513567"/>
            </a:xfrm>
            <a:prstGeom prst="rect">
              <a:avLst/>
            </a:prstGeom>
            <a:solidFill>
              <a:srgbClr val="FF7E7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0DBFC0-B71A-6247-966F-705CB004E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9942" y="4331645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263B41-424C-5C4E-B3E0-28D2B0B9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109" y="2405965"/>
            <a:ext cx="4939093" cy="19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0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3114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Keras</a:t>
            </a:r>
            <a:r>
              <a:rPr lang="en-US" sz="2800" b="1" dirty="0">
                <a:solidFill>
                  <a:schemeClr val="bg2"/>
                </a:solidFill>
              </a:rPr>
              <a:t>/</a:t>
            </a:r>
            <a:r>
              <a:rPr lang="en-US" sz="2800" b="1" dirty="0" err="1">
                <a:solidFill>
                  <a:schemeClr val="bg2"/>
                </a:solidFill>
              </a:rPr>
              <a:t>Tensorflow</a:t>
            </a:r>
            <a:endParaRPr lang="en-US" sz="2800" b="1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Training and Inference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21018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67DA75-3F8B-4F42-A5C2-A2D69B47B95C}"/>
              </a:ext>
            </a:extLst>
          </p:cNvPr>
          <p:cNvGrpSpPr/>
          <p:nvPr/>
        </p:nvGrpSpPr>
        <p:grpSpPr>
          <a:xfrm>
            <a:off x="4585435" y="618123"/>
            <a:ext cx="7004678" cy="1504443"/>
            <a:chOff x="1152395" y="3047327"/>
            <a:chExt cx="9683138" cy="2451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59F0DF-0052-7448-B1CF-11D1D036BD9E}"/>
                </a:ext>
              </a:extLst>
            </p:cNvPr>
            <p:cNvSpPr/>
            <p:nvPr/>
          </p:nvSpPr>
          <p:spPr>
            <a:xfrm>
              <a:off x="1152395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Kaggle Data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C45B7F-54EA-3047-AD79-2E496722565E}"/>
                </a:ext>
              </a:extLst>
            </p:cNvPr>
            <p:cNvSpPr/>
            <p:nvPr/>
          </p:nvSpPr>
          <p:spPr>
            <a:xfrm>
              <a:off x="1378385" y="3509147"/>
              <a:ext cx="2279216" cy="51356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0CB273-A8C4-3A40-B07A-526E9F1643D3}"/>
                </a:ext>
              </a:extLst>
            </p:cNvPr>
            <p:cNvSpPr/>
            <p:nvPr/>
          </p:nvSpPr>
          <p:spPr>
            <a:xfrm>
              <a:off x="1378385" y="4197508"/>
              <a:ext cx="2279216" cy="51356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 CSV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A72650-8FD0-914D-9A59-A92AF6E1AD5B}"/>
                </a:ext>
              </a:extLst>
            </p:cNvPr>
            <p:cNvSpPr/>
            <p:nvPr/>
          </p:nvSpPr>
          <p:spPr>
            <a:xfrm>
              <a:off x="1378385" y="4885869"/>
              <a:ext cx="2279216" cy="513567"/>
            </a:xfrm>
            <a:prstGeom prst="rect">
              <a:avLst/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Classes CSV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FE4AC6-034A-5045-9C3A-85B68A8BB935}"/>
                </a:ext>
              </a:extLst>
            </p:cNvPr>
            <p:cNvSpPr/>
            <p:nvPr/>
          </p:nvSpPr>
          <p:spPr>
            <a:xfrm>
              <a:off x="4565737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Matterport Mask-RCNN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5F0B34-E3B0-CE4F-9CDD-343CEE73AF00}"/>
                </a:ext>
              </a:extLst>
            </p:cNvPr>
            <p:cNvSpPr/>
            <p:nvPr/>
          </p:nvSpPr>
          <p:spPr>
            <a:xfrm>
              <a:off x="4854356" y="4074862"/>
              <a:ext cx="2279216" cy="513567"/>
            </a:xfrm>
            <a:prstGeom prst="rect">
              <a:avLst/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DataSet</a:t>
              </a:r>
              <a:endParaRPr lang="en-US" sz="12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8A760-B81A-1B48-A051-3D643E36B49F}"/>
                </a:ext>
              </a:extLst>
            </p:cNvPr>
            <p:cNvCxnSpPr/>
            <p:nvPr/>
          </p:nvCxnSpPr>
          <p:spPr>
            <a:xfrm>
              <a:off x="3880198" y="3755262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62AA47-4D9D-CA42-9CFB-06B8BEA89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198" y="4419356"/>
              <a:ext cx="814192" cy="507197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634F3CB-010E-FD41-8CFE-98CF77F1D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2652" y="4335520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0D39E7-BF4D-D94B-B152-E044E7A145C9}"/>
                </a:ext>
              </a:extLst>
            </p:cNvPr>
            <p:cNvSpPr/>
            <p:nvPr/>
          </p:nvSpPr>
          <p:spPr>
            <a:xfrm>
              <a:off x="7979078" y="3047327"/>
              <a:ext cx="2856455" cy="245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Keras/</a:t>
              </a:r>
              <a:r>
                <a:rPr lang="en-US" sz="1200" dirty="0" err="1"/>
                <a:t>Tensorflow</a:t>
              </a:r>
              <a:endParaRPr lang="en-US" sz="12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929D31-C903-D349-BA84-3B85291E32CF}"/>
                </a:ext>
              </a:extLst>
            </p:cNvPr>
            <p:cNvSpPr/>
            <p:nvPr/>
          </p:nvSpPr>
          <p:spPr>
            <a:xfrm>
              <a:off x="8267697" y="4060185"/>
              <a:ext cx="2279216" cy="513567"/>
            </a:xfrm>
            <a:prstGeom prst="rect">
              <a:avLst/>
            </a:prstGeom>
            <a:solidFill>
              <a:srgbClr val="FF7E7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DF6C72B-BB3C-0C49-ABD9-6B66A4703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9942" y="4331645"/>
              <a:ext cx="761738" cy="10775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0673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B879-C305-5A40-8DF0-3E38B575F16F}"/>
              </a:ext>
            </a:extLst>
          </p:cNvPr>
          <p:cNvSpPr txBox="1"/>
          <p:nvPr/>
        </p:nvSpPr>
        <p:spPr>
          <a:xfrm>
            <a:off x="685960" y="991152"/>
            <a:ext cx="978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Inference is in range of 5-10 seconds per image.   Too slow for real-time segmentation.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9644-A135-824D-BAA6-01B2C321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0" y="1360484"/>
            <a:ext cx="4633025" cy="4990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2F71D-B052-634D-8752-3F752A79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85" y="1360484"/>
            <a:ext cx="4633025" cy="49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CE46B-0D3E-2540-8886-EAE33EEB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29542"/>
            <a:ext cx="6639171" cy="5072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B6316-876F-5246-B1F6-CB2102EE2E41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632336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FEA3-F137-064D-B557-4A3CD16D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7" y="1138136"/>
            <a:ext cx="6752586" cy="5116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173975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3952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RPN loss is low because we started with a pre-trained network.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3C3B6-C76B-6A44-A59C-1D7E732E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6" y="1375319"/>
            <a:ext cx="3350929" cy="2390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08909-877F-B346-8017-C0C38AF0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6" y="3998291"/>
            <a:ext cx="3350929" cy="239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C5DB11-0AB2-2248-9477-25B9DEC71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846" y="3957761"/>
            <a:ext cx="3350929" cy="239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6E5327-95AA-354A-A5F0-8B7D3B952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46" y="1375318"/>
            <a:ext cx="3350929" cy="2390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A6EB2C-5439-E043-A9E9-82833BEECB2D}"/>
              </a:ext>
            </a:extLst>
          </p:cNvPr>
          <p:cNvSpPr txBox="1"/>
          <p:nvPr/>
        </p:nvSpPr>
        <p:spPr>
          <a:xfrm>
            <a:off x="3932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loss converges at around 20 epochs.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7CFBE-7056-BC44-8C32-1586C50983B6}"/>
              </a:ext>
            </a:extLst>
          </p:cNvPr>
          <p:cNvSpPr txBox="1"/>
          <p:nvPr/>
        </p:nvSpPr>
        <p:spPr>
          <a:xfrm>
            <a:off x="6238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Loss converges in-line with ROI convergence.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“pixel-wise binary cross entropy”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3235C-69BE-F247-8AAC-07C90721A797}"/>
              </a:ext>
            </a:extLst>
          </p:cNvPr>
          <p:cNvSpPr txBox="1"/>
          <p:nvPr/>
        </p:nvSpPr>
        <p:spPr>
          <a:xfrm>
            <a:off x="6218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 boxes also converge in line with other network outputs.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“MSE”</a:t>
            </a:r>
          </a:p>
        </p:txBody>
      </p:sp>
    </p:spTree>
    <p:extLst>
      <p:ext uri="{BB962C8B-B14F-4D97-AF65-F5344CB8AC3E}">
        <p14:creationId xmlns:p14="http://schemas.microsoft.com/office/powerpoint/2010/main" val="13310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67517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process so that training doesn’t converge so quickly: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use of augmentation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Regularization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 impact of using other backbone networks (ResNet101, 152, VGG, etc.)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0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440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50132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Mask R-CNN is an ‘add-on’ to a classification model (Faster R-CNN), it is very likely we will see a bottom up segmentation architecture that addresses speed and accuracy.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training can be time consuming.  Even with sufficient resources, training times are measured in days.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Published inference times are 5fps, but our experience was more like 5 seconds per frame.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Understanding how to efficiently format data and code for resource utilization are valuable skills.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may have gotten lucky by choosing a solid implementation of Mask R-CNN.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YOLACT has promise but implementation is complex.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Attempts to build and train our own network were only partially successful even after days of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9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6176810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76D7EC6-B6B2-BF43-B306-D76A662B0B9F}"/>
              </a:ext>
            </a:extLst>
          </p:cNvPr>
          <p:cNvSpPr/>
          <p:nvPr/>
        </p:nvSpPr>
        <p:spPr>
          <a:xfrm>
            <a:off x="7147908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396E083-36C0-8544-8656-54043D0ACD8F}"/>
              </a:ext>
            </a:extLst>
          </p:cNvPr>
          <p:cNvSpPr/>
          <p:nvPr/>
        </p:nvSpPr>
        <p:spPr>
          <a:xfrm>
            <a:off x="6912339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8F851-A847-8C48-9FCA-DBF4E6FFAE19}"/>
              </a:ext>
            </a:extLst>
          </p:cNvPr>
          <p:cNvSpPr/>
          <p:nvPr/>
        </p:nvSpPr>
        <p:spPr>
          <a:xfrm>
            <a:off x="6689917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9B2C7DC-0D62-A245-9550-F6C58459EAB1}"/>
              </a:ext>
            </a:extLst>
          </p:cNvPr>
          <p:cNvSpPr/>
          <p:nvPr/>
        </p:nvSpPr>
        <p:spPr>
          <a:xfrm rot="20067578" flipH="1">
            <a:off x="9664227" y="4546207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BAE1DA0-01C5-4F45-B4B6-BAD0E4F8731F}"/>
              </a:ext>
            </a:extLst>
          </p:cNvPr>
          <p:cNvSpPr/>
          <p:nvPr/>
        </p:nvSpPr>
        <p:spPr>
          <a:xfrm rot="1532422">
            <a:off x="7215226" y="4546208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F56594B6-42B0-F045-B8CB-4F3D26DAC74C}"/>
              </a:ext>
            </a:extLst>
          </p:cNvPr>
          <p:cNvSpPr/>
          <p:nvPr/>
        </p:nvSpPr>
        <p:spPr>
          <a:xfrm>
            <a:off x="6432602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7F681B5-18FA-C943-A7BC-E4A2F5289B0C}"/>
              </a:ext>
            </a:extLst>
          </p:cNvPr>
          <p:cNvSpPr/>
          <p:nvPr/>
        </p:nvSpPr>
        <p:spPr>
          <a:xfrm>
            <a:off x="7969067" y="4359980"/>
            <a:ext cx="1707915" cy="381106"/>
          </a:xfrm>
          <a:prstGeom prst="cube">
            <a:avLst>
              <a:gd name="adj" fmla="val 4386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0BC5D7FF-2929-6743-B89F-20C9CC2DFA3B}"/>
              </a:ext>
            </a:extLst>
          </p:cNvPr>
          <p:cNvSpPr/>
          <p:nvPr/>
        </p:nvSpPr>
        <p:spPr>
          <a:xfrm>
            <a:off x="9919940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BA14D56-73A7-F447-B1E5-237F58687EA6}"/>
              </a:ext>
            </a:extLst>
          </p:cNvPr>
          <p:cNvSpPr/>
          <p:nvPr/>
        </p:nvSpPr>
        <p:spPr>
          <a:xfrm>
            <a:off x="9684371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F8A917-CF08-D840-BAB9-1A85B8019EF0}"/>
              </a:ext>
            </a:extLst>
          </p:cNvPr>
          <p:cNvSpPr/>
          <p:nvPr/>
        </p:nvSpPr>
        <p:spPr>
          <a:xfrm>
            <a:off x="9461949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B40C87C4-B992-A44D-8831-74E1FDDCA4A5}"/>
              </a:ext>
            </a:extLst>
          </p:cNvPr>
          <p:cNvSpPr/>
          <p:nvPr/>
        </p:nvSpPr>
        <p:spPr>
          <a:xfrm>
            <a:off x="9204634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3FE2F-34C2-8544-AA05-5382620F65B6}"/>
              </a:ext>
            </a:extLst>
          </p:cNvPr>
          <p:cNvSpPr txBox="1"/>
          <p:nvPr/>
        </p:nvSpPr>
        <p:spPr>
          <a:xfrm>
            <a:off x="8127608" y="437563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763A12-8134-EF4A-8A5D-6C0B560CE16E}"/>
              </a:ext>
            </a:extLst>
          </p:cNvPr>
          <p:cNvSpPr/>
          <p:nvPr/>
        </p:nvSpPr>
        <p:spPr>
          <a:xfrm>
            <a:off x="545179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D9A01FC-99CE-6745-88FB-40038DF4584D}"/>
              </a:ext>
            </a:extLst>
          </p:cNvPr>
          <p:cNvSpPr/>
          <p:nvPr/>
        </p:nvSpPr>
        <p:spPr>
          <a:xfrm>
            <a:off x="2900680" y="3333539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120AC9-8C2A-4F4F-91D6-32F07BF67579}"/>
              </a:ext>
            </a:extLst>
          </p:cNvPr>
          <p:cNvSpPr/>
          <p:nvPr/>
        </p:nvSpPr>
        <p:spPr>
          <a:xfrm>
            <a:off x="2665111" y="2728725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734110B-436F-6745-B38A-A11E3F3AECDC}"/>
              </a:ext>
            </a:extLst>
          </p:cNvPr>
          <p:cNvSpPr/>
          <p:nvPr/>
        </p:nvSpPr>
        <p:spPr>
          <a:xfrm>
            <a:off x="2442689" y="2443682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2A87B13F-7E25-FF4F-9C77-91EA8D1A5556}"/>
              </a:ext>
            </a:extLst>
          </p:cNvPr>
          <p:cNvSpPr/>
          <p:nvPr/>
        </p:nvSpPr>
        <p:spPr>
          <a:xfrm>
            <a:off x="2185374" y="2000342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F675A2-9C1E-1945-BBBE-B3AD55F86762}"/>
              </a:ext>
            </a:extLst>
          </p:cNvPr>
          <p:cNvCxnSpPr/>
          <p:nvPr/>
        </p:nvCxnSpPr>
        <p:spPr>
          <a:xfrm>
            <a:off x="4683211" y="1951644"/>
            <a:ext cx="0" cy="2494355"/>
          </a:xfrm>
          <a:prstGeom prst="straightConnector1">
            <a:avLst/>
          </a:prstGeom>
          <a:ln w="3492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FD813B-650A-5749-A944-25E8E90002FC}"/>
              </a:ext>
            </a:extLst>
          </p:cNvPr>
          <p:cNvCxnSpPr/>
          <p:nvPr/>
        </p:nvCxnSpPr>
        <p:spPr>
          <a:xfrm>
            <a:off x="1964723" y="1951644"/>
            <a:ext cx="0" cy="2494355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17C3106-F88E-2F4B-A794-ECC079906F6D}"/>
              </a:ext>
            </a:extLst>
          </p:cNvPr>
          <p:cNvSpPr txBox="1"/>
          <p:nvPr/>
        </p:nvSpPr>
        <p:spPr>
          <a:xfrm>
            <a:off x="4836022" y="195164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10E95C-D03C-274B-A944-B5CA574E3A8B}"/>
              </a:ext>
            </a:extLst>
          </p:cNvPr>
          <p:cNvSpPr txBox="1"/>
          <p:nvPr/>
        </p:nvSpPr>
        <p:spPr>
          <a:xfrm>
            <a:off x="910467" y="3949305"/>
            <a:ext cx="112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Semantic Meaning</a:t>
            </a:r>
          </a:p>
        </p:txBody>
      </p:sp>
    </p:spTree>
    <p:extLst>
      <p:ext uri="{BB962C8B-B14F-4D97-AF65-F5344CB8AC3E}">
        <p14:creationId xmlns:p14="http://schemas.microsoft.com/office/powerpoint/2010/main" val="304004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161430" y="4158113"/>
            <a:ext cx="3399917" cy="1848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6ADA6-3DCC-2E4A-AC44-F0A42D54C030}"/>
              </a:ext>
            </a:extLst>
          </p:cNvPr>
          <p:cNvGrpSpPr/>
          <p:nvPr/>
        </p:nvGrpSpPr>
        <p:grpSpPr>
          <a:xfrm>
            <a:off x="3899467" y="1865625"/>
            <a:ext cx="4988711" cy="2879339"/>
            <a:chOff x="3899467" y="1865625"/>
            <a:chExt cx="4988711" cy="2879339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376D7EC6-B6B2-BF43-B306-D76A662B0B9F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5396E083-36C0-8544-8656-54043D0ACD8F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D38F851-A847-8C48-9FCA-DBF4E6FFAE19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9B2C7DC-0D62-A245-9550-F6C58459EAB1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BAE1DA0-01C5-4F45-B4B6-BAD0E4F8731F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F56594B6-42B0-F045-B8CB-4F3D26DAC74C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7F681B5-18FA-C943-A7BC-E4A2F5289B0C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0BC5D7FF-2929-6743-B89F-20C9CC2DFA3B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7BA14D56-73A7-F447-B1E5-237F58687EA6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BF8A917-CF08-D840-BAB9-1A85B8019EF0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B40C87C4-B992-A44D-8831-74E1FDDCA4A5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E3FE2F-34C2-8544-AA05-5382620F65B6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D16032E-33D5-0C48-B8A5-9E968F9D3E2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4ED4D2-18D8-D243-B746-DB67161BD4EA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6BAE4E2-343D-5044-AA9F-F7B6D9E7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4045270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4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9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33352"/>
              </p:ext>
            </p:extLst>
          </p:nvPr>
        </p:nvGraphicFramePr>
        <p:xfrm>
          <a:off x="601888" y="1401771"/>
          <a:ext cx="10546277" cy="4443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DeepMask</a:t>
                      </a:r>
                      <a:endParaRPr lang="en-US" dirty="0"/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segmentation architecture (9/2015)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244624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SharpMask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Refinement of </a:t>
                      </a:r>
                      <a:r>
                        <a:rPr lang="en-US" dirty="0" err="1"/>
                        <a:t>DeepMask</a:t>
                      </a:r>
                      <a:r>
                        <a:rPr lang="en-US" dirty="0"/>
                        <a:t> (7/2016)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38050302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543933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001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Instance Segmentation-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76031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02947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02947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02947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02947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02947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03010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FFB97D-1E43-C542-AD96-7AAE4B6E7B24}"/>
              </a:ext>
            </a:extLst>
          </p:cNvPr>
          <p:cNvSpPr txBox="1"/>
          <p:nvPr/>
        </p:nvSpPr>
        <p:spPr>
          <a:xfrm>
            <a:off x="1312938" y="5614840"/>
            <a:ext cx="25330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err="1">
                <a:solidFill>
                  <a:schemeClr val="bg1"/>
                </a:solidFill>
              </a:rPr>
              <a:t>DeepMask</a:t>
            </a:r>
            <a:endParaRPr lang="en-US" sz="1400" b="1" dirty="0">
              <a:solidFill>
                <a:schemeClr val="bg1"/>
              </a:solidFill>
            </a:endParaRPr>
          </a:p>
          <a:p>
            <a:pPr algn="r"/>
            <a:r>
              <a:rPr lang="en-US" sz="1050" dirty="0">
                <a:solidFill>
                  <a:schemeClr val="bg1"/>
                </a:solidFill>
                <a:hlinkClick r:id="rId8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hlinkClick r:id="rId8"/>
              </a:rPr>
              <a:t>arxiv.org</a:t>
            </a:r>
            <a:r>
              <a:rPr lang="en-US" sz="1050" dirty="0">
                <a:solidFill>
                  <a:schemeClr val="bg1"/>
                </a:solidFill>
                <a:hlinkClick r:id="rId8"/>
              </a:rPr>
              <a:t>/pdf/1506.06204.pdf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81615-3052-104C-B25B-B8AE703C47DE}"/>
              </a:ext>
            </a:extLst>
          </p:cNvPr>
          <p:cNvSpPr txBox="1"/>
          <p:nvPr/>
        </p:nvSpPr>
        <p:spPr>
          <a:xfrm>
            <a:off x="5122444" y="5614839"/>
            <a:ext cx="25330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SharpMask</a:t>
            </a:r>
            <a:r>
              <a:rPr lang="en-US" sz="1400" b="1" dirty="0">
                <a:solidFill>
                  <a:schemeClr val="bg1"/>
                </a:solidFill>
              </a:rPr>
              <a:t> (.8FPS)</a:t>
            </a:r>
          </a:p>
          <a:p>
            <a:r>
              <a:rPr lang="en-US" sz="1050" dirty="0">
                <a:solidFill>
                  <a:schemeClr val="bg1"/>
                </a:solidFill>
                <a:hlinkClick r:id="rId9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hlinkClick r:id="rId9"/>
              </a:rPr>
              <a:t>arxiv.org</a:t>
            </a:r>
            <a:r>
              <a:rPr lang="en-US" sz="1050" dirty="0">
                <a:solidFill>
                  <a:schemeClr val="bg1"/>
                </a:solidFill>
                <a:hlinkClick r:id="rId9"/>
              </a:rPr>
              <a:t>/pdf/1603.08695.pdf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9D8F9F-59E7-424C-95C1-9BA64C0DF2BA}"/>
              </a:ext>
            </a:extLst>
          </p:cNvPr>
          <p:cNvCxnSpPr>
            <a:cxnSpLocks/>
          </p:cNvCxnSpPr>
          <p:nvPr/>
        </p:nvCxnSpPr>
        <p:spPr>
          <a:xfrm flipV="1">
            <a:off x="3821206" y="5512244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AE65C7-84F7-3C4D-8966-4D912E8396A9}"/>
              </a:ext>
            </a:extLst>
          </p:cNvPr>
          <p:cNvCxnSpPr>
            <a:cxnSpLocks/>
          </p:cNvCxnSpPr>
          <p:nvPr/>
        </p:nvCxnSpPr>
        <p:spPr>
          <a:xfrm flipV="1">
            <a:off x="5142681" y="5499263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E8587E2-C7E1-DA45-9430-1015E8F23362}"/>
              </a:ext>
            </a:extLst>
          </p:cNvPr>
          <p:cNvSpPr/>
          <p:nvPr/>
        </p:nvSpPr>
        <p:spPr>
          <a:xfrm>
            <a:off x="529395" y="1482291"/>
            <a:ext cx="6129624" cy="3108960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FD45B-5FAA-E146-8227-EA9E65C28529}"/>
              </a:ext>
            </a:extLst>
          </p:cNvPr>
          <p:cNvSpPr txBox="1"/>
          <p:nvPr/>
        </p:nvSpPr>
        <p:spPr>
          <a:xfrm>
            <a:off x="529395" y="1532162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Object Detection Frameworks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DEC401-F29C-0C43-950F-FB84975D5F20}"/>
              </a:ext>
            </a:extLst>
          </p:cNvPr>
          <p:cNvCxnSpPr/>
          <p:nvPr/>
        </p:nvCxnSpPr>
        <p:spPr>
          <a:xfrm flipV="1">
            <a:off x="1155032" y="2646947"/>
            <a:ext cx="785255" cy="49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3C945A-B95E-0049-AA0D-BDC472990B43}"/>
              </a:ext>
            </a:extLst>
          </p:cNvPr>
          <p:cNvCxnSpPr>
            <a:cxnSpLocks/>
          </p:cNvCxnSpPr>
          <p:nvPr/>
        </p:nvCxnSpPr>
        <p:spPr>
          <a:xfrm>
            <a:off x="4357426" y="2588982"/>
            <a:ext cx="675035" cy="553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E66E4C-17A7-364B-8B6A-BCD8AA17AD4B}"/>
              </a:ext>
            </a:extLst>
          </p:cNvPr>
          <p:cNvCxnSpPr>
            <a:cxnSpLocks/>
          </p:cNvCxnSpPr>
          <p:nvPr/>
        </p:nvCxnSpPr>
        <p:spPr>
          <a:xfrm flipV="1">
            <a:off x="5722794" y="2476036"/>
            <a:ext cx="827372" cy="61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197587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7589115" y="5197587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FB0E2F-C8DF-864E-A07B-A44752DFE714}"/>
              </a:ext>
            </a:extLst>
          </p:cNvPr>
          <p:cNvGrpSpPr/>
          <p:nvPr/>
        </p:nvGrpSpPr>
        <p:grpSpPr>
          <a:xfrm>
            <a:off x="601887" y="1490060"/>
            <a:ext cx="10746298" cy="3722381"/>
            <a:chOff x="601887" y="1490060"/>
            <a:chExt cx="10746298" cy="37223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9651575" y="4935442"/>
              <a:ext cx="141384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7FF4AE-CFCD-4245-97A3-0DA339C0E081}"/>
                </a:ext>
              </a:extLst>
            </p:cNvPr>
            <p:cNvSpPr txBox="1"/>
            <p:nvPr/>
          </p:nvSpPr>
          <p:spPr>
            <a:xfrm>
              <a:off x="9468610" y="2223100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260BE8-D954-1245-B23A-EA1A541E4BF6}"/>
                </a:ext>
              </a:extLst>
            </p:cNvPr>
            <p:cNvSpPr txBox="1"/>
            <p:nvPr/>
          </p:nvSpPr>
          <p:spPr>
            <a:xfrm>
              <a:off x="9611734" y="3730081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75730B-2CDA-704E-84A7-65B7734104C2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91CA1C7-24FA-4C4F-AE70-62419792504D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1E03C4F-4405-D14E-9729-2226AF782270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70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B38DCE-45E6-C54A-98F2-2E167894E446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EA9037-0103-1046-8D38-40DC58FAB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41C613-F65B-3249-AA17-CB9741C790C1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4AFDE3-4F22-1844-8150-5530501031F0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E61202-9AC2-2D42-88D4-433FFDAF6FCA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F03D85-3B8B-6144-AE5E-0CB06EBFE4A9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4DE82BC-4C32-754D-B100-1A158BE9A4AC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1982E26-FB64-EE46-9D40-A27FCFB5E96E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53C3EDF-0B48-CF43-9F3B-68FDD9C2FD12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313637"/>
            <a:ext cx="79560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Skip Connections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9100210" y="4895326"/>
            <a:ext cx="2289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ResNet50 as backbone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8789708" y="2340560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Network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H="1" flipV="1">
            <a:off x="1766128" y="3519189"/>
            <a:ext cx="12334" cy="66053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06D6BD-E452-E64E-8B70-DE88F6DABC5F}"/>
              </a:ext>
            </a:extLst>
          </p:cNvPr>
          <p:cNvGrpSpPr/>
          <p:nvPr/>
        </p:nvGrpSpPr>
        <p:grpSpPr>
          <a:xfrm>
            <a:off x="8941838" y="3205828"/>
            <a:ext cx="2719576" cy="1614541"/>
            <a:chOff x="3899467" y="1865625"/>
            <a:chExt cx="4988711" cy="2961668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55FD6553-2419-2B4F-83FF-1D67E3673C57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0D2FDE8C-673D-1247-B23F-61CDC6B5DFA9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5619D4A-1F92-6644-BE9F-9BC838F58A93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68DC275-1434-5A4D-A4D9-5DB951BD5659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7A2FB4E-BE6F-D24C-AF7E-7A083C0B5250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C3914D91-E9FA-614B-93BC-E6F771D8185D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081D2511-65AE-AA40-9C92-E23952C97D35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97674554-FF3F-CC43-9726-369B9BA2CC01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2277C9C3-1AF4-ED42-837D-4E61CE5B16CD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E09E1E69-2DEE-7748-BBAB-11D7BFF96D9E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55EBB6E3-79A1-B049-B7CE-1DBF3AD92672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AFC7DBD-7EA7-9948-BE95-9926406B9610}"/>
                </a:ext>
              </a:extLst>
            </p:cNvPr>
            <p:cNvSpPr txBox="1"/>
            <p:nvPr/>
          </p:nvSpPr>
          <p:spPr>
            <a:xfrm>
              <a:off x="5594473" y="4375632"/>
              <a:ext cx="1426731" cy="451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Encoding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0D6AE55-807B-1D46-9AEF-A6D29FDFB1D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796D7E2-023B-4740-9C06-FDE2EDC04231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511519-C5A2-5D49-A9A6-A13BA8EB64CD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414565" y="3089156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2E816C-DC77-FB40-815C-9FEA55AB4AF3}"/>
              </a:ext>
            </a:extLst>
          </p:cNvPr>
          <p:cNvGrpSpPr/>
          <p:nvPr/>
        </p:nvGrpSpPr>
        <p:grpSpPr>
          <a:xfrm>
            <a:off x="4078198" y="3800622"/>
            <a:ext cx="4131920" cy="2384824"/>
            <a:chOff x="3899467" y="1865625"/>
            <a:chExt cx="4988711" cy="2879339"/>
          </a:xfrm>
        </p:grpSpPr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6A49DF4C-1134-D84A-9CB5-6EE708F74CA1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F0287172-3218-064C-B279-00A3078EEB69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61BA8B45-3962-F446-8E80-05C54F82DCE5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14DE963-079F-8040-BF1E-BD648E8BE83C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2BD8EA1-7C64-7742-AD1E-CC23DE4399D6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4E493DCB-EDDE-F647-A8CD-E8AF823B3E30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888A9B79-461F-0844-B142-E65D610DA0DD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8C0A050D-E3F7-4A4B-928E-AADB7384B01C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BE896646-E38A-0945-B6D0-CDC5FAB20454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97D7742A-347D-E24C-B010-D7AE42B58F82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09DF815B-E88A-A148-8173-77868ED5265F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C7F567-12B4-AE46-BF4A-C28B3DF4C22D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5102D9C-8F5D-9F4F-932E-BC8EBB5CDFCB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CFA685B-5350-9947-8918-E1429773DA54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15043F0-D5AC-9848-A842-13D3071670BA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7018</TotalTime>
  <Words>1572</Words>
  <Application>Microsoft Macintosh PowerPoint</Application>
  <PresentationFormat>Widescreen</PresentationFormat>
  <Paragraphs>377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 Unicode MS</vt:lpstr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102</cp:revision>
  <dcterms:created xsi:type="dcterms:W3CDTF">2019-11-16T12:40:54Z</dcterms:created>
  <dcterms:modified xsi:type="dcterms:W3CDTF">2019-12-14T19:53:10Z</dcterms:modified>
</cp:coreProperties>
</file>